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2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C56213-B4C4-4C5C-8EAE-01416D175C4F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E1BE0FD-44C4-074C-855B-CD77E06DBCA9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C9BA4F05-FB73-B845-92AA-2DB451F40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  <p:sldLayoutId id="2147483928" r:id="rId15"/>
    <p:sldLayoutId id="2147483929" r:id="rId16"/>
    <p:sldLayoutId id="2147483930" r:id="rId17"/>
    <p:sldLayoutId id="2147483931" r:id="rId18"/>
    <p:sldLayoutId id="2147483932" r:id="rId19"/>
    <p:sldLayoutId id="2147483933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Coordination &amp; Subordination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Important to Sentence Structuring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Sentence?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Sentence Fragments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Looks like a sentence, but is only part of a sentence.</a:t>
            </a:r>
          </a:p>
          <a:p>
            <a:pPr>
              <a:buNone/>
            </a:pPr>
            <a:r>
              <a:rPr lang="en-US" dirty="0" smtClean="0"/>
              <a:t>A sentence needs an </a:t>
            </a:r>
            <a:r>
              <a:rPr lang="en-US" b="1" dirty="0" smtClean="0"/>
              <a:t>INDEPENDENT CLAUSE!</a:t>
            </a:r>
          </a:p>
          <a:p>
            <a:pPr>
              <a:buNone/>
            </a:pPr>
            <a:r>
              <a:rPr lang="en-US" dirty="0" smtClean="0"/>
              <a:t>Examples:  Page 378</a:t>
            </a:r>
          </a:p>
          <a:p>
            <a:pPr>
              <a:buNone/>
            </a:pPr>
            <a:r>
              <a:rPr lang="en-US" dirty="0" smtClean="0"/>
              <a:t>Quick Reference 19.1</a:t>
            </a:r>
          </a:p>
          <a:p>
            <a:pPr>
              <a:buNone/>
            </a:pPr>
            <a:r>
              <a:rPr lang="en-US" dirty="0" smtClean="0"/>
              <a:t>A sentence requires a </a:t>
            </a:r>
          </a:p>
          <a:p>
            <a:pPr>
              <a:buNone/>
            </a:pPr>
            <a:r>
              <a:rPr lang="en-US" dirty="0" smtClean="0"/>
              <a:t>	Subject/Predicate (Verb)/Independent Clause</a:t>
            </a:r>
          </a:p>
          <a:p>
            <a:pPr>
              <a:buNone/>
            </a:pPr>
            <a:r>
              <a:rPr lang="en-US" dirty="0" smtClean="0"/>
              <a:t>	Quick Reference 14.9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Fragments w/Subordinating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6013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Subordinating Conjunctions – Quick Reference 14.7.</a:t>
            </a:r>
          </a:p>
          <a:p>
            <a:pPr>
              <a:buNone/>
            </a:pPr>
            <a:r>
              <a:rPr lang="en-US" dirty="0" smtClean="0"/>
              <a:t>Frequently used:</a:t>
            </a:r>
          </a:p>
          <a:p>
            <a:r>
              <a:rPr lang="en-US" dirty="0" smtClean="0"/>
              <a:t>After</a:t>
            </a:r>
          </a:p>
          <a:p>
            <a:r>
              <a:rPr lang="en-US" dirty="0" smtClean="0"/>
              <a:t>Although</a:t>
            </a:r>
          </a:p>
          <a:p>
            <a:r>
              <a:rPr lang="en-US" dirty="0" smtClean="0"/>
              <a:t>Because</a:t>
            </a:r>
          </a:p>
          <a:p>
            <a:r>
              <a:rPr lang="en-US" dirty="0" smtClean="0"/>
              <a:t>Before</a:t>
            </a:r>
          </a:p>
          <a:p>
            <a:r>
              <a:rPr lang="en-US" dirty="0" smtClean="0"/>
              <a:t>If</a:t>
            </a:r>
          </a:p>
          <a:p>
            <a:r>
              <a:rPr lang="en-US" dirty="0" smtClean="0"/>
              <a:t>Unless</a:t>
            </a:r>
          </a:p>
          <a:p>
            <a:r>
              <a:rPr lang="en-US" dirty="0" smtClean="0"/>
              <a:t>When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06195" y="4010458"/>
            <a:ext cx="4354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EXERCISE 19-4/page 388.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Reflect relationships between ideas being expressed.</a:t>
            </a:r>
          </a:p>
          <a:p>
            <a:r>
              <a:rPr lang="en-US" dirty="0" smtClean="0"/>
              <a:t>Coordination shows the EQUALITY of ideas.</a:t>
            </a:r>
          </a:p>
          <a:p>
            <a:r>
              <a:rPr lang="en-US" dirty="0" smtClean="0"/>
              <a:t>Subordination shows the value of one idea over the other.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The sky turned dark gray.  The wind died down.</a:t>
            </a:r>
          </a:p>
          <a:p>
            <a:pPr>
              <a:buNone/>
            </a:pPr>
            <a:r>
              <a:rPr lang="en-US" b="1" dirty="0" smtClean="0"/>
              <a:t>COORDINATION:</a:t>
            </a:r>
          </a:p>
          <a:p>
            <a:r>
              <a:rPr lang="en-US" dirty="0" smtClean="0"/>
              <a:t>The sky turned dark gray, </a:t>
            </a:r>
            <a:r>
              <a:rPr lang="en-US" b="1" dirty="0" smtClean="0"/>
              <a:t>and</a:t>
            </a:r>
            <a:r>
              <a:rPr lang="en-US" dirty="0" smtClean="0"/>
              <a:t> the wind died down.</a:t>
            </a:r>
          </a:p>
          <a:p>
            <a:pPr>
              <a:buNone/>
            </a:pPr>
            <a:r>
              <a:rPr lang="en-US" b="1" dirty="0" smtClean="0"/>
              <a:t>SUBORDINATION 1 &amp; 2:</a:t>
            </a:r>
          </a:p>
          <a:p>
            <a:r>
              <a:rPr lang="en-US" b="1" dirty="0" smtClean="0"/>
              <a:t>As</a:t>
            </a:r>
            <a:r>
              <a:rPr lang="en-US" dirty="0" smtClean="0"/>
              <a:t> the sky turned dark gray, the wind died down. (Focus:  </a:t>
            </a:r>
            <a:r>
              <a:rPr lang="en-US" i="1" dirty="0" smtClean="0"/>
              <a:t>the wind.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A</a:t>
            </a:r>
            <a:r>
              <a:rPr lang="en-US" dirty="0" smtClean="0"/>
              <a:t>s the wind died down, the sky turned dark gray. (Focus:  </a:t>
            </a:r>
            <a:r>
              <a:rPr lang="en-US" i="1" dirty="0" smtClean="0"/>
              <a:t>the sky</a:t>
            </a:r>
            <a:r>
              <a:rPr lang="en-US" dirty="0" smtClean="0"/>
              <a:t>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542300" cy="868362"/>
          </a:xfrm>
        </p:spPr>
        <p:txBody>
          <a:bodyPr/>
          <a:lstStyle/>
          <a:p>
            <a:r>
              <a:rPr lang="en-US" dirty="0" smtClean="0"/>
              <a:t>What is sentence coordination?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or more INDEPENDENT CLAUSES are equivalent or balanced.</a:t>
            </a:r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r>
              <a:rPr lang="en-US" dirty="0" smtClean="0"/>
              <a:t>The sky turned </a:t>
            </a:r>
            <a:r>
              <a:rPr lang="en-US" b="1" dirty="0" smtClean="0"/>
              <a:t>brighter, and </a:t>
            </a:r>
            <a:r>
              <a:rPr lang="en-US" dirty="0" smtClean="0"/>
              <a:t>people emerged happily from buildings.</a:t>
            </a:r>
          </a:p>
          <a:p>
            <a:r>
              <a:rPr lang="en-US" dirty="0" smtClean="0"/>
              <a:t>The sky turned </a:t>
            </a:r>
            <a:r>
              <a:rPr lang="en-US" b="1" dirty="0" smtClean="0"/>
              <a:t>brighter; </a:t>
            </a:r>
            <a:r>
              <a:rPr lang="en-US" dirty="0" smtClean="0"/>
              <a:t>people emerged happily from buildings.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074" y="503238"/>
            <a:ext cx="7992046" cy="868362"/>
          </a:xfrm>
        </p:spPr>
        <p:txBody>
          <a:bodyPr/>
          <a:lstStyle/>
          <a:p>
            <a:r>
              <a:rPr lang="en-US" dirty="0" smtClean="0"/>
              <a:t>Coordinate sentence = Compound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64655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Independent Clause/Meaning Conveyed:</a:t>
            </a:r>
          </a:p>
          <a:p>
            <a:r>
              <a:rPr lang="en-US" b="1" dirty="0" smtClean="0"/>
              <a:t>, and</a:t>
            </a:r>
          </a:p>
          <a:p>
            <a:r>
              <a:rPr lang="en-US" b="1" dirty="0" smtClean="0"/>
              <a:t>, but</a:t>
            </a:r>
          </a:p>
          <a:p>
            <a:r>
              <a:rPr lang="en-US" b="1" dirty="0" smtClean="0"/>
              <a:t>, yet</a:t>
            </a:r>
          </a:p>
          <a:p>
            <a:r>
              <a:rPr lang="en-US" b="1" dirty="0" smtClean="0"/>
              <a:t>, for</a:t>
            </a:r>
          </a:p>
          <a:p>
            <a:r>
              <a:rPr lang="en-US" b="1" dirty="0" smtClean="0"/>
              <a:t>, or</a:t>
            </a:r>
          </a:p>
          <a:p>
            <a:r>
              <a:rPr lang="en-US" b="1" dirty="0" smtClean="0"/>
              <a:t>, nor</a:t>
            </a:r>
          </a:p>
          <a:p>
            <a:r>
              <a:rPr lang="en-US" b="1" dirty="0" smtClean="0"/>
              <a:t>, so</a:t>
            </a:r>
          </a:p>
          <a:p>
            <a:r>
              <a:rPr lang="en-US" b="1" dirty="0" smtClean="0"/>
              <a:t>;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09140" y="2261471"/>
            <a:ext cx="320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09140" y="3035958"/>
            <a:ext cx="2524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ean contrast</a:t>
            </a:r>
            <a:endParaRPr lang="en-US" dirty="0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2059965" y="3035958"/>
            <a:ext cx="449175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059965" y="3189645"/>
            <a:ext cx="449175" cy="3729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09140" y="3810429"/>
            <a:ext cx="209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eason or choice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09140" y="4368053"/>
            <a:ext cx="2013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 choice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09140" y="4892285"/>
            <a:ext cx="198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egative choice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09140" y="5385537"/>
            <a:ext cx="198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esult or effect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75453" y="2491393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059965" y="4027289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83185" y="4596387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075453" y="5109145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80705" y="5613871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15252" y="2630803"/>
            <a:ext cx="25127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N</a:t>
            </a:r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O</a:t>
            </a:r>
          </a:p>
          <a:p>
            <a:r>
              <a:rPr lang="en-US" dirty="0" smtClean="0"/>
              <a:t>Y</a:t>
            </a:r>
          </a:p>
          <a:p>
            <a:r>
              <a:rPr lang="en-US" dirty="0" smtClean="0"/>
              <a:t>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The IDEAS must be related or equivalent!</a:t>
            </a:r>
          </a:p>
          <a:p>
            <a:r>
              <a:rPr lang="en-US" b="1" dirty="0" smtClean="0"/>
              <a:t>Exercises 9-3/page 222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82" y="503238"/>
            <a:ext cx="7868138" cy="868362"/>
          </a:xfrm>
        </p:spPr>
        <p:txBody>
          <a:bodyPr/>
          <a:lstStyle/>
          <a:p>
            <a:r>
              <a:rPr lang="en-US" dirty="0" smtClean="0"/>
              <a:t>What is sentence subordination?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Important idea </a:t>
            </a:r>
          </a:p>
          <a:p>
            <a:r>
              <a:rPr lang="en-US" dirty="0" smtClean="0"/>
              <a:t>INDEPENDENT CLAUSE</a:t>
            </a:r>
          </a:p>
          <a:p>
            <a:pPr>
              <a:buNone/>
            </a:pPr>
            <a:r>
              <a:rPr lang="en-US" b="1" dirty="0" smtClean="0"/>
              <a:t>Less Important Idea - </a:t>
            </a:r>
            <a:r>
              <a:rPr lang="en-US" b="1" u="sng" dirty="0" smtClean="0"/>
              <a:t>Subordinate</a:t>
            </a:r>
          </a:p>
          <a:p>
            <a:r>
              <a:rPr lang="en-US" dirty="0" smtClean="0"/>
              <a:t>DEPENDENT CLAUSE</a:t>
            </a:r>
          </a:p>
          <a:p>
            <a:pPr>
              <a:buNone/>
            </a:pPr>
            <a:r>
              <a:rPr lang="en-US" dirty="0" smtClean="0"/>
              <a:t>Page 223 / 9J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608" y="503238"/>
            <a:ext cx="8053999" cy="868362"/>
          </a:xfrm>
        </p:spPr>
        <p:txBody>
          <a:bodyPr/>
          <a:lstStyle/>
          <a:p>
            <a:r>
              <a:rPr lang="en-US" dirty="0" smtClean="0"/>
              <a:t>The Structure of a Subordinate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Start with a</a:t>
            </a:r>
            <a:r>
              <a:rPr lang="en-US" b="1" dirty="0" smtClean="0"/>
              <a:t> Dependent Clause </a:t>
            </a:r>
            <a:r>
              <a:rPr lang="en-US" dirty="0" smtClean="0"/>
              <a:t>with a subordinating conjunction</a:t>
            </a:r>
          </a:p>
          <a:p>
            <a:r>
              <a:rPr lang="en-US" dirty="0" smtClean="0"/>
              <a:t>OR</a:t>
            </a:r>
          </a:p>
          <a:p>
            <a:pPr>
              <a:buNone/>
            </a:pPr>
            <a:r>
              <a:rPr lang="en-US" b="1" dirty="0" smtClean="0"/>
              <a:t>Relative Pronoun </a:t>
            </a:r>
            <a:r>
              <a:rPr lang="en-US" dirty="0" smtClean="0"/>
              <a:t>(</a:t>
            </a:r>
            <a:r>
              <a:rPr lang="en-US" i="1" dirty="0" smtClean="0"/>
              <a:t>who, which, that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b="1" u="sng" dirty="0" smtClean="0"/>
              <a:t>Example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If they are very lucky, the passengers may glimpse dolphins breaking water playfully near the ship.</a:t>
            </a:r>
          </a:p>
          <a:p>
            <a:r>
              <a:rPr lang="en-US" dirty="0" smtClean="0"/>
              <a:t>Pandas are solitary animals, </a:t>
            </a:r>
            <a:r>
              <a:rPr lang="en-US" b="1" dirty="0" smtClean="0"/>
              <a:t>which</a:t>
            </a:r>
            <a:r>
              <a:rPr lang="en-US" dirty="0" smtClean="0"/>
              <a:t> means they are difficult to protect from extinction.</a:t>
            </a:r>
          </a:p>
          <a:p>
            <a:pPr>
              <a:buNone/>
            </a:pPr>
            <a:r>
              <a:rPr lang="en-US" b="1" u="sng" dirty="0" smtClean="0"/>
              <a:t>QUICK REFERENCE – 9.f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Adverb Clause, </a:t>
            </a:r>
            <a:r>
              <a:rPr lang="en-US" dirty="0" smtClean="0"/>
              <a:t>independent clause.</a:t>
            </a:r>
            <a:endParaRPr lang="en-US" b="1" dirty="0" smtClean="0"/>
          </a:p>
          <a:p>
            <a:r>
              <a:rPr lang="en-US" b="1" dirty="0" smtClean="0"/>
              <a:t>After the sky grew dark, </a:t>
            </a:r>
            <a:r>
              <a:rPr lang="en-US" dirty="0" smtClean="0"/>
              <a:t>the wind died suddenly.</a:t>
            </a:r>
          </a:p>
          <a:p>
            <a:pPr>
              <a:buNone/>
            </a:pPr>
            <a:r>
              <a:rPr lang="en-US" b="1" dirty="0" smtClean="0"/>
              <a:t>Independent Clause, </a:t>
            </a:r>
            <a:r>
              <a:rPr lang="en-US" dirty="0" smtClean="0"/>
              <a:t>Adverb Clause</a:t>
            </a:r>
          </a:p>
          <a:p>
            <a:r>
              <a:rPr lang="en-US" dirty="0" smtClean="0"/>
              <a:t>Birds stopped singing, </a:t>
            </a:r>
            <a:r>
              <a:rPr lang="en-US" b="1" dirty="0" smtClean="0"/>
              <a:t>as they do during an eclipse.</a:t>
            </a:r>
            <a:endParaRPr lang="en-US" dirty="0" smtClean="0"/>
          </a:p>
          <a:p>
            <a:pPr>
              <a:buNone/>
            </a:pPr>
            <a:r>
              <a:rPr lang="en-US" b="1" u="sng" dirty="0" smtClean="0"/>
              <a:t>Adverb/Adjective Clauses - Quick Reference 9.1/page 224</a:t>
            </a:r>
          </a:p>
          <a:p>
            <a:pPr>
              <a:buNone/>
            </a:pPr>
            <a:r>
              <a:rPr lang="en-US" b="1" u="sng" dirty="0" smtClean="0"/>
              <a:t>Exercise 9-4/page 225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90</TotalTime>
  <Words>431</Words>
  <Application>Microsoft Macintosh PowerPoint</Application>
  <PresentationFormat>On-screen Show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Inkwell</vt:lpstr>
      <vt:lpstr>Coordination &amp; Subordination</vt:lpstr>
      <vt:lpstr>Definition</vt:lpstr>
      <vt:lpstr>Example</vt:lpstr>
      <vt:lpstr>What is sentence coordination?</vt:lpstr>
      <vt:lpstr>Coordinate sentence = Compound sentence</vt:lpstr>
      <vt:lpstr>Choosing a Coordination</vt:lpstr>
      <vt:lpstr>What is sentence subordination?</vt:lpstr>
      <vt:lpstr>The Structure of a Subordinate Sentence</vt:lpstr>
      <vt:lpstr>Types of Dependent Clauses</vt:lpstr>
      <vt:lpstr>What is a Sentence?</vt:lpstr>
      <vt:lpstr>Sentence Fragments</vt:lpstr>
      <vt:lpstr>Fragments w/Subordinating Conjunctions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Coordination &amp; Subordination</dc:title>
  <dc:creator>KISD</dc:creator>
  <cp:lastModifiedBy>KISD</cp:lastModifiedBy>
  <cp:revision>5</cp:revision>
  <dcterms:created xsi:type="dcterms:W3CDTF">2010-04-14T01:50:18Z</dcterms:created>
  <dcterms:modified xsi:type="dcterms:W3CDTF">2010-04-14T02:12:10Z</dcterms:modified>
</cp:coreProperties>
</file>